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3" r:id="rId2"/>
    <p:sldId id="265" r:id="rId3"/>
    <p:sldId id="266" r:id="rId4"/>
    <p:sldId id="257" r:id="rId5"/>
    <p:sldId id="1903" r:id="rId6"/>
    <p:sldId id="1902" r:id="rId7"/>
    <p:sldId id="1922" r:id="rId8"/>
    <p:sldId id="1925" r:id="rId9"/>
    <p:sldId id="1927" r:id="rId10"/>
    <p:sldId id="258" r:id="rId11"/>
    <p:sldId id="1930" r:id="rId12"/>
    <p:sldId id="1929" r:id="rId13"/>
    <p:sldId id="261" r:id="rId14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0408" autoAdjust="0"/>
  </p:normalViewPr>
  <p:slideViewPr>
    <p:cSldViewPr snapToGrid="0" snapToObjects="1">
      <p:cViewPr varScale="1">
        <p:scale>
          <a:sx n="129" d="100"/>
          <a:sy n="129" d="100"/>
        </p:scale>
        <p:origin x="208" y="328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306B1-C95A-F84C-9205-1ABBC160E828}" type="datetimeFigureOut">
              <a:rPr lang="en-US" smtClean="0"/>
              <a:t>6/4/19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CCBE5-FD3C-D648-85C8-F6CD7D5FA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34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6/4/19 7:13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0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6/4/19 7:13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77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6/4/19 7:25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35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6/4/19 7:16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54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5600" y="-359912"/>
            <a:ext cx="5324400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s-MX" noProof="0" dirty="0"/>
              <a:t>Titulo de la presentación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MX" noProof="0" dirty="0"/>
              <a:t>Nombre del speaker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89108" y="2908192"/>
            <a:ext cx="2571811" cy="64295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B20BAFF-BEDF-4F39-9D82-B2EDB29D32A4}"/>
              </a:ext>
            </a:extLst>
          </p:cNvPr>
          <p:cNvSpPr txBox="1"/>
          <p:nvPr userDrawn="1"/>
        </p:nvSpPr>
        <p:spPr>
          <a:xfrm>
            <a:off x="9085662" y="3508295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noProof="0" dirty="0"/>
              <a:t>#sqlsatmexico</a:t>
            </a:r>
          </a:p>
        </p:txBody>
      </p:sp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54093" y="1355347"/>
            <a:ext cx="10411641" cy="2400657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16004" indent="0">
              <a:buNone/>
              <a:defRPr/>
            </a:lvl2pPr>
            <a:lvl3pPr marL="432008" indent="0">
              <a:buNone/>
              <a:defRPr/>
            </a:lvl3pPr>
            <a:lvl4pPr marL="648012" indent="0">
              <a:buNone/>
              <a:defRPr/>
            </a:lvl4pPr>
            <a:lvl5pPr marL="86401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57636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52024" y="1914052"/>
            <a:ext cx="3932747" cy="1046954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402" b="0" spc="-46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52024" y="3340759"/>
            <a:ext cx="3933167" cy="290821"/>
          </a:xfrm>
        </p:spPr>
        <p:txBody>
          <a:bodyPr/>
          <a:lstStyle>
            <a:lvl1pPr marL="0" indent="0">
              <a:buNone/>
              <a:defRPr sz="1890">
                <a:latin typeface="+mn-lt"/>
              </a:defRPr>
            </a:lvl1pPr>
            <a:lvl2pPr marL="216004" indent="0">
              <a:buNone/>
              <a:defRPr/>
            </a:lvl2pPr>
            <a:lvl3pPr marL="432008" indent="0">
              <a:buNone/>
              <a:defRPr/>
            </a:lvl3pPr>
            <a:lvl4pPr marL="625512" indent="0">
              <a:buNone/>
              <a:defRPr/>
            </a:lvl4pPr>
            <a:lvl5pPr marL="80851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40213" y="0"/>
            <a:ext cx="6480275" cy="6480175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51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843798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0000" y="-359912"/>
            <a:ext cx="5328001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s-MX" noProof="0" dirty="0"/>
              <a:t>Sección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trocin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568D22E-79CC-4837-A701-EC22A093B4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3460" y="753770"/>
            <a:ext cx="3810000" cy="16192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371C492-5839-4162-9914-D4670EC99C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4588" y="2517334"/>
            <a:ext cx="3115082" cy="1803636"/>
          </a:xfrm>
          <a:prstGeom prst="rect">
            <a:avLst/>
          </a:prstGeom>
        </p:spPr>
      </p:pic>
      <p:pic>
        <p:nvPicPr>
          <p:cNvPr id="9" name="Imagen 8" descr="Imagen que contiene monitor, televisión, objeto, pantalla&#10;&#10;Descripción generada automáticamente">
            <a:extLst>
              <a:ext uri="{FF2B5EF4-FFF2-40B4-BE49-F238E27FC236}">
                <a16:creationId xmlns:a16="http://schemas.microsoft.com/office/drawing/2014/main" id="{AA320B71-EF11-4801-B69D-30ED4B23C6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4588" y="5002859"/>
            <a:ext cx="3678872" cy="72354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248D96-CC1A-4892-84F5-B304D2504477}"/>
              </a:ext>
            </a:extLst>
          </p:cNvPr>
          <p:cNvSpPr txBox="1">
            <a:spLocks/>
          </p:cNvSpPr>
          <p:nvPr userDrawn="1"/>
        </p:nvSpPr>
        <p:spPr>
          <a:xfrm>
            <a:off x="7382094" y="4677717"/>
            <a:ext cx="2539883" cy="46657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just" defTabSz="576026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s-MX" sz="2000" noProof="0" dirty="0"/>
              <a:t>Patrocinador Personal</a:t>
            </a:r>
          </a:p>
        </p:txBody>
      </p:sp>
      <p:pic>
        <p:nvPicPr>
          <p:cNvPr id="12" name="Imagen 11" descr="Imagen que contiene cielo&#10;&#10;Descripción generada automáticamente">
            <a:extLst>
              <a:ext uri="{FF2B5EF4-FFF2-40B4-BE49-F238E27FC236}">
                <a16:creationId xmlns:a16="http://schemas.microsoft.com/office/drawing/2014/main" id="{ABD8C762-7C45-4E16-88B7-03A5EFB9ACC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08874" y="5250620"/>
            <a:ext cx="1784997" cy="562274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4993445E-DD0B-40FE-8B53-731961648C37}"/>
              </a:ext>
            </a:extLst>
          </p:cNvPr>
          <p:cNvSpPr/>
          <p:nvPr userDrawn="1"/>
        </p:nvSpPr>
        <p:spPr>
          <a:xfrm>
            <a:off x="30363" y="255187"/>
            <a:ext cx="717606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4400" b="1" cap="none" spc="0" dirty="0">
                <a:ln/>
                <a:solidFill>
                  <a:schemeClr val="accent4"/>
                </a:solidFill>
                <a:effectLst/>
              </a:rPr>
              <a:t>Patrocinadores principales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CF09D7F5-F736-4576-84BA-39D87231147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070110" y="129804"/>
            <a:ext cx="3321776" cy="83044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FED0FC7-C39A-4FAF-893A-0D48D353FD65}"/>
              </a:ext>
            </a:extLst>
          </p:cNvPr>
          <p:cNvSpPr txBox="1">
            <a:spLocks/>
          </p:cNvSpPr>
          <p:nvPr userDrawn="1"/>
        </p:nvSpPr>
        <p:spPr>
          <a:xfrm>
            <a:off x="7382094" y="1884544"/>
            <a:ext cx="3500124" cy="46657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just" defTabSz="576026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s-MX" sz="2800" noProof="0" dirty="0"/>
              <a:t>Patrocinador Globales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9C166B33-E1A6-4BD0-BBF0-670AA7D2336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08875" y="2517334"/>
            <a:ext cx="2836234" cy="6027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D4F3852-72CC-4B6A-9026-D34AD11CFDC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08874" y="3354908"/>
            <a:ext cx="2076977" cy="77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68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7737AB8-348C-4508-BA9F-48489076E2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0344" y="702039"/>
            <a:ext cx="3810000" cy="161925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915E2C8-87D8-4220-A825-F8B5144A3B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68001" y="2120521"/>
            <a:ext cx="3115082" cy="1803636"/>
          </a:xfrm>
          <a:prstGeom prst="rect">
            <a:avLst/>
          </a:prstGeom>
        </p:spPr>
      </p:pic>
      <p:pic>
        <p:nvPicPr>
          <p:cNvPr id="4" name="Imagen 3" descr="Imagen que contiene monitor, televisión, objeto, pantalla&#10;&#10;Descripción generada automáticamente">
            <a:extLst>
              <a:ext uri="{FF2B5EF4-FFF2-40B4-BE49-F238E27FC236}">
                <a16:creationId xmlns:a16="http://schemas.microsoft.com/office/drawing/2014/main" id="{67BE1B8A-F69E-4661-A414-CCB1424B41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39826" y="4191058"/>
            <a:ext cx="3678872" cy="72354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BA34E1-FFF9-4AC8-861D-AABA61E149EE}"/>
              </a:ext>
            </a:extLst>
          </p:cNvPr>
          <p:cNvSpPr txBox="1">
            <a:spLocks/>
          </p:cNvSpPr>
          <p:nvPr userDrawn="1"/>
        </p:nvSpPr>
        <p:spPr>
          <a:xfrm>
            <a:off x="4881643" y="5367530"/>
            <a:ext cx="2539883" cy="46657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just" defTabSz="576026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s-MX" sz="2000" noProof="0" dirty="0"/>
              <a:t>Patrocinador Personal</a:t>
            </a:r>
          </a:p>
        </p:txBody>
      </p:sp>
      <p:pic>
        <p:nvPicPr>
          <p:cNvPr id="6" name="Imagen 5" descr="Imagen que contiene cielo&#10;&#10;Descripción generada automáticamente">
            <a:extLst>
              <a:ext uri="{FF2B5EF4-FFF2-40B4-BE49-F238E27FC236}">
                <a16:creationId xmlns:a16="http://schemas.microsoft.com/office/drawing/2014/main" id="{A4AEA4A0-AA82-4E4A-874C-DEEA050FBC3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201566" y="5838526"/>
            <a:ext cx="1784997" cy="56227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63B66B5-EC33-4155-AFED-C1387871F8FB}"/>
              </a:ext>
            </a:extLst>
          </p:cNvPr>
          <p:cNvSpPr txBox="1">
            <a:spLocks/>
          </p:cNvSpPr>
          <p:nvPr userDrawn="1"/>
        </p:nvSpPr>
        <p:spPr>
          <a:xfrm>
            <a:off x="4968001" y="201849"/>
            <a:ext cx="3973980" cy="6487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just" defTabSz="576026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s-MX" sz="4000" noProof="0" dirty="0"/>
              <a:t>Patrocinadores</a:t>
            </a:r>
          </a:p>
        </p:txBody>
      </p:sp>
    </p:spTree>
    <p:extLst>
      <p:ext uri="{BB962C8B-B14F-4D97-AF65-F5344CB8AC3E}">
        <p14:creationId xmlns:p14="http://schemas.microsoft.com/office/powerpoint/2010/main" val="98031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Image" r:id="rId14" imgW="2279520" imgH="1310400" progId="Photoshop.Image.18">
                  <p:embed/>
                </p:oleObj>
              </mc:Choice>
              <mc:Fallback>
                <p:oleObj name="Image" r:id="rId14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B06E67EF-2927-4397-8F7C-30D82D5F662A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1263" y="6012131"/>
            <a:ext cx="781369" cy="452414"/>
          </a:xfrm>
          <a:prstGeom prst="rect">
            <a:avLst/>
          </a:prstGeom>
        </p:spPr>
      </p:pic>
      <p:pic>
        <p:nvPicPr>
          <p:cNvPr id="8" name="Imagen 7" descr="Imagen que contiene monitor, televisión, objeto, pantalla&#10;&#10;Descripción generada automáticamente">
            <a:extLst>
              <a:ext uri="{FF2B5EF4-FFF2-40B4-BE49-F238E27FC236}">
                <a16:creationId xmlns:a16="http://schemas.microsoft.com/office/drawing/2014/main" id="{413B9E69-0D26-457F-9288-1BF16EE78DE8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981869" y="6181600"/>
            <a:ext cx="1042485" cy="2371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CA443F8-6B60-41FE-B6CA-86F7A221E7ED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2114377" y="6019963"/>
            <a:ext cx="1253779" cy="5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7" r:id="rId3"/>
    <p:sldLayoutId id="2147483650" r:id="rId4"/>
    <p:sldLayoutId id="2147483654" r:id="rId5"/>
    <p:sldLayoutId id="2147483656" r:id="rId6"/>
    <p:sldLayoutId id="2147483652" r:id="rId7"/>
    <p:sldLayoutId id="2147483658" r:id="rId8"/>
    <p:sldLayoutId id="2147483655" r:id="rId9"/>
    <p:sldLayoutId id="2147483659" r:id="rId10"/>
    <p:sldLayoutId id="2147483660" r:id="rId11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Desarrollo de </a:t>
            </a:r>
            <a:r>
              <a:rPr lang="en-US" dirty="0" err="1"/>
              <a:t>aplicaciones</a:t>
            </a:r>
            <a:r>
              <a:rPr lang="en-US" dirty="0"/>
              <a:t> a </a:t>
            </a:r>
            <a:r>
              <a:rPr lang="en-US" dirty="0" err="1"/>
              <a:t>escala</a:t>
            </a:r>
            <a:r>
              <a:rPr lang="en-US" dirty="0"/>
              <a:t> </a:t>
            </a:r>
            <a:r>
              <a:rPr lang="en-US" dirty="0" err="1"/>
              <a:t>planetaria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Azure Cosmos DB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HASSAN ARTEAGA RODRÍGUEZ</a:t>
            </a:r>
          </a:p>
          <a:p>
            <a:r>
              <a:rPr lang="en-US" dirty="0" err="1"/>
              <a:t>Mysuite</a:t>
            </a:r>
            <a:r>
              <a:rPr lang="en-US" dirty="0"/>
              <a:t> Services SA de CV.</a:t>
            </a:r>
          </a:p>
        </p:txBody>
      </p:sp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688760-3BE6-0C41-9CC3-972161926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486" y="3006241"/>
            <a:ext cx="7024999" cy="285427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0244" y="464779"/>
            <a:ext cx="10800000" cy="720000"/>
          </a:xfrm>
        </p:spPr>
        <p:txBody>
          <a:bodyPr/>
          <a:lstStyle/>
          <a:p>
            <a:r>
              <a:rPr lang="en-US" dirty="0"/>
              <a:t>DEMO 1 </a:t>
            </a:r>
            <a:br>
              <a:rPr lang="en-US" dirty="0"/>
            </a:br>
            <a:r>
              <a:rPr lang="en-US" sz="2400" dirty="0" err="1"/>
              <a:t>Configuración</a:t>
            </a:r>
            <a:r>
              <a:rPr lang="en-US" sz="2400" dirty="0"/>
              <a:t> de la </a:t>
            </a:r>
            <a:r>
              <a:rPr lang="en-US" sz="2400" dirty="0" err="1"/>
              <a:t>Replicación</a:t>
            </a:r>
            <a:r>
              <a:rPr lang="en-US" sz="2400" dirty="0"/>
              <a:t> y de Multi Master</a:t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675973-BA10-9F4F-B393-55C4F76E5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44" y="1184779"/>
            <a:ext cx="5825264" cy="206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76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0244" y="464779"/>
            <a:ext cx="10800000" cy="720000"/>
          </a:xfrm>
        </p:spPr>
        <p:txBody>
          <a:bodyPr/>
          <a:lstStyle/>
          <a:p>
            <a:r>
              <a:rPr lang="en-US" dirty="0"/>
              <a:t>DEMO 2 </a:t>
            </a:r>
            <a:br>
              <a:rPr lang="en-US" dirty="0"/>
            </a:br>
            <a:r>
              <a:rPr lang="en-US" sz="2400" dirty="0" err="1"/>
              <a:t>Detección</a:t>
            </a:r>
            <a:r>
              <a:rPr lang="en-US" sz="2400" dirty="0"/>
              <a:t> de </a:t>
            </a:r>
            <a:r>
              <a:rPr lang="en-US" sz="2400" dirty="0" err="1"/>
              <a:t>Cambios</a:t>
            </a:r>
            <a:r>
              <a:rPr lang="en-US" sz="2400" dirty="0"/>
              <a:t> a </a:t>
            </a:r>
            <a:r>
              <a:rPr lang="en-US" sz="2400" dirty="0" err="1"/>
              <a:t>nivel</a:t>
            </a:r>
            <a:r>
              <a:rPr lang="en-US" sz="2400" dirty="0"/>
              <a:t> de </a:t>
            </a:r>
            <a:r>
              <a:rPr lang="en-US" sz="2400" dirty="0" err="1"/>
              <a:t>registro</a:t>
            </a:r>
            <a:r>
              <a:rPr lang="en-US" sz="2400" dirty="0"/>
              <a:t>. 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17A5D-8837-5542-88E2-5F0448A96AA7}"/>
              </a:ext>
            </a:extLst>
          </p:cNvPr>
          <p:cNvSpPr txBox="1"/>
          <p:nvPr/>
        </p:nvSpPr>
        <p:spPr>
          <a:xfrm>
            <a:off x="221974" y="1184779"/>
            <a:ext cx="725070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"id": "99d0d584-4a2d-4021-a947-d6265f2413c0",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particion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"201904",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empleado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"908463",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nombre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"Hassan Arteaga Rodríguez",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departamento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"IT",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regimen_trabajo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"01",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horarios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inicio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8,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fin: 14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inicio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15,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fin: 18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],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"entrada": "2019-04-27 08:00:03",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salida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"2019-04-26 18:01:23",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"_rid": "cJ5VAIaNAzBQAAAAAAAAAA==",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"_self":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/cJ5VAA==/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/cJ5VAIaNAzA=/docs/cJ5VAIaNAzBQAAAAAAAAAA==/",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"\"e60018df-0000-0000-0000-5c4f00b00000\"",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"_attachments": "attachments/",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1548681392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E347AF-E16A-FD4D-B62E-3762F431B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470" y="2380393"/>
            <a:ext cx="6823750" cy="193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84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CB07C847-8BD2-054B-92BA-5A6FD9736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94" y="1184779"/>
            <a:ext cx="8670300" cy="4746504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E55B407A-FF88-DE4E-84CB-927E0640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44" y="464779"/>
            <a:ext cx="10800000" cy="720000"/>
          </a:xfrm>
        </p:spPr>
        <p:txBody>
          <a:bodyPr/>
          <a:lstStyle/>
          <a:p>
            <a:r>
              <a:rPr lang="en-US" dirty="0"/>
              <a:t>DEMO 3 </a:t>
            </a:r>
            <a:br>
              <a:rPr lang="en-US" dirty="0"/>
            </a:br>
            <a:r>
              <a:rPr lang="en-US" sz="2400" dirty="0"/>
              <a:t>Cosmos DB </a:t>
            </a:r>
            <a:r>
              <a:rPr lang="en-US" sz="2400" dirty="0" err="1"/>
              <a:t>en</a:t>
            </a:r>
            <a:r>
              <a:rPr lang="en-US" sz="2400" dirty="0"/>
              <a:t> el </a:t>
            </a:r>
            <a:r>
              <a:rPr lang="en-US" sz="2400" dirty="0" err="1"/>
              <a:t>mundo</a:t>
            </a:r>
            <a:r>
              <a:rPr lang="en-US" sz="2400" dirty="0"/>
              <a:t> de la </a:t>
            </a:r>
            <a:r>
              <a:rPr lang="en-US" sz="2400" dirty="0" err="1"/>
              <a:t>Facturación</a:t>
            </a:r>
            <a:r>
              <a:rPr lang="en-US" sz="2400" dirty="0"/>
              <a:t> </a:t>
            </a:r>
            <a:r>
              <a:rPr lang="en-US" sz="2400" dirty="0" err="1"/>
              <a:t>Electrónica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77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4C93B3AD-EDCF-0E42-848C-82C69F4791E9}"/>
              </a:ext>
            </a:extLst>
          </p:cNvPr>
          <p:cNvSpPr txBox="1">
            <a:spLocks/>
          </p:cNvSpPr>
          <p:nvPr/>
        </p:nvSpPr>
        <p:spPr>
          <a:xfrm>
            <a:off x="360364" y="360363"/>
            <a:ext cx="10799762" cy="5759449"/>
          </a:xfrm>
          <a:prstGeom prst="rect">
            <a:avLst/>
          </a:prstGeom>
        </p:spPr>
        <p:txBody>
          <a:bodyPr anchor="ctr"/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/>
              <a:t>MUCHAS GRACIAS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E4B72-D605-0646-A380-359D7546E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808" y="3830669"/>
            <a:ext cx="518334" cy="518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BF560B-1247-4144-97AA-EE2A5BF2D0C9}"/>
              </a:ext>
            </a:extLst>
          </p:cNvPr>
          <p:cNvSpPr txBox="1"/>
          <p:nvPr/>
        </p:nvSpPr>
        <p:spPr>
          <a:xfrm>
            <a:off x="4880685" y="3905170"/>
            <a:ext cx="1840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@</a:t>
            </a:r>
            <a:r>
              <a:rPr lang="en-US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HassanArteaga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4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4213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6BADB-ED38-4A49-A964-D4D4EBA22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132674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Azure COSMOS DB?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Beneficios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Lidiar</a:t>
            </a:r>
            <a:r>
              <a:rPr lang="en-US" dirty="0"/>
              <a:t> con un </a:t>
            </a:r>
            <a:r>
              <a:rPr lang="en-US" dirty="0" err="1"/>
              <a:t>mundo</a:t>
            </a:r>
            <a:r>
              <a:rPr lang="en-US" dirty="0"/>
              <a:t> NoSQL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Demos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 err="1"/>
              <a:t>Replicación</a:t>
            </a:r>
            <a:r>
              <a:rPr lang="en-US" sz="2400" dirty="0"/>
              <a:t> y </a:t>
            </a:r>
            <a:r>
              <a:rPr lang="en-US" sz="2400" dirty="0" err="1"/>
              <a:t>Configuración</a:t>
            </a:r>
            <a:r>
              <a:rPr lang="en-US" sz="2400" dirty="0"/>
              <a:t> de Multi-</a:t>
            </a:r>
            <a:r>
              <a:rPr lang="en-US" sz="2400" dirty="0" err="1"/>
              <a:t>Escritura</a:t>
            </a:r>
            <a:endParaRPr lang="en-US" sz="2400" dirty="0"/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 err="1"/>
              <a:t>Detección</a:t>
            </a:r>
            <a:r>
              <a:rPr lang="en-US" sz="2400" dirty="0"/>
              <a:t> de </a:t>
            </a:r>
            <a:r>
              <a:rPr lang="en-US" sz="2400" dirty="0" err="1"/>
              <a:t>Cambios</a:t>
            </a:r>
            <a:r>
              <a:rPr lang="en-US" sz="2400" dirty="0"/>
              <a:t> a </a:t>
            </a:r>
            <a:r>
              <a:rPr lang="en-US" sz="2400" dirty="0" err="1"/>
              <a:t>nivel</a:t>
            </a:r>
            <a:r>
              <a:rPr lang="en-US" sz="2400" dirty="0"/>
              <a:t> de </a:t>
            </a:r>
            <a:r>
              <a:rPr lang="en-US" sz="2400" dirty="0" err="1"/>
              <a:t>registro</a:t>
            </a:r>
            <a:r>
              <a:rPr lang="en-US" sz="2400" dirty="0"/>
              <a:t>. 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Cosmos DB </a:t>
            </a:r>
            <a:r>
              <a:rPr lang="en-US" sz="2400" dirty="0" err="1"/>
              <a:t>en</a:t>
            </a:r>
            <a:r>
              <a:rPr lang="en-US" sz="2400" dirty="0"/>
              <a:t> el </a:t>
            </a:r>
            <a:r>
              <a:rPr lang="en-US" sz="2400" dirty="0" err="1"/>
              <a:t>mundo</a:t>
            </a:r>
            <a:r>
              <a:rPr lang="en-US" sz="2400" dirty="0"/>
              <a:t> de la </a:t>
            </a:r>
            <a:r>
              <a:rPr lang="en-US" sz="2400" dirty="0" err="1"/>
              <a:t>Facturación</a:t>
            </a:r>
            <a:r>
              <a:rPr lang="en-US" sz="2400" dirty="0"/>
              <a:t> </a:t>
            </a:r>
            <a:r>
              <a:rPr lang="en-US" sz="2400" dirty="0" err="1"/>
              <a:t>Electrónica</a:t>
            </a: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A close up of a map&#10;&#10;Description generated with high confidence">
            <a:extLst>
              <a:ext uri="{FF2B5EF4-FFF2-40B4-BE49-F238E27FC236}">
                <a16:creationId xmlns:a16="http://schemas.microsoft.com/office/drawing/2014/main" id="{CDD86D80-5890-48A9-9E83-A750762A2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130" y="1048804"/>
            <a:ext cx="8547654" cy="4812405"/>
          </a:xfrm>
          <a:prstGeom prst="rect">
            <a:avLst/>
          </a:prstGeom>
        </p:spPr>
      </p:pic>
      <p:sp>
        <p:nvSpPr>
          <p:cNvPr id="5" name="Title 16">
            <a:extLst>
              <a:ext uri="{FF2B5EF4-FFF2-40B4-BE49-F238E27FC236}">
                <a16:creationId xmlns:a16="http://schemas.microsoft.com/office/drawing/2014/main" id="{28777AA6-6A93-4B41-93CA-B8E117F582F4}"/>
              </a:ext>
            </a:extLst>
          </p:cNvPr>
          <p:cNvSpPr txBox="1">
            <a:spLocks/>
          </p:cNvSpPr>
          <p:nvPr/>
        </p:nvSpPr>
        <p:spPr bwMode="white">
          <a:xfrm>
            <a:off x="555943" y="278380"/>
            <a:ext cx="10411481" cy="67710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57602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2" b="0" kern="1200" spc="-46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4400" dirty="0">
                <a:solidFill>
                  <a:schemeClr val="accent1"/>
                </a:solidFill>
              </a:rPr>
              <a:t>¿</a:t>
            </a:r>
            <a:r>
              <a:rPr lang="en-US" sz="4400" dirty="0" err="1">
                <a:solidFill>
                  <a:schemeClr val="accent1"/>
                </a:solidFill>
              </a:rPr>
              <a:t>Qué</a:t>
            </a:r>
            <a:r>
              <a:rPr lang="en-US" sz="4400" dirty="0">
                <a:solidFill>
                  <a:schemeClr val="accent1"/>
                </a:solidFill>
              </a:rPr>
              <a:t> es Azure COSMOS DB?</a:t>
            </a:r>
          </a:p>
        </p:txBody>
      </p:sp>
    </p:spTree>
    <p:extLst>
      <p:ext uri="{BB962C8B-B14F-4D97-AF65-F5344CB8AC3E}">
        <p14:creationId xmlns:p14="http://schemas.microsoft.com/office/powerpoint/2010/main" val="261068250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5939" y="1196519"/>
            <a:ext cx="6059600" cy="290849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1890" err="1">
                <a:latin typeface="Segoe UI"/>
                <a:cs typeface="Segoe UI"/>
              </a:rPr>
              <a:t>Unidades</a:t>
            </a:r>
            <a:r>
              <a:rPr lang="en-US" sz="1890">
                <a:latin typeface="Segoe UI"/>
                <a:cs typeface="Segoe UI"/>
              </a:rPr>
              <a:t> de </a:t>
            </a:r>
            <a:r>
              <a:rPr lang="en-US" sz="1890" err="1">
                <a:latin typeface="Segoe UI"/>
                <a:cs typeface="Segoe UI"/>
              </a:rPr>
              <a:t>Solicitud</a:t>
            </a:r>
            <a:r>
              <a:rPr lang="en-US" sz="1890">
                <a:latin typeface="Segoe UI"/>
                <a:cs typeface="Segoe UI"/>
              </a:rPr>
              <a:t> (RU/s)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960C23-C25D-4DC8-B6C3-41977C2EBD5E}"/>
              </a:ext>
            </a:extLst>
          </p:cNvPr>
          <p:cNvSpPr/>
          <p:nvPr/>
        </p:nvSpPr>
        <p:spPr bwMode="auto">
          <a:xfrm>
            <a:off x="6948276" y="1166855"/>
            <a:ext cx="3553508" cy="234641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72805" tIns="138244" rIns="172805" bIns="1382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81093"/>
            <a:endParaRPr lang="en-US" sz="1512">
              <a:solidFill>
                <a:schemeClr val="bg1"/>
              </a:solidFill>
              <a:cs typeface="Segoe UI"/>
            </a:endParaRPr>
          </a:p>
          <a:p>
            <a:pPr defTabSz="881093">
              <a:spcBef>
                <a:spcPct val="0"/>
              </a:spcBef>
              <a:spcAft>
                <a:spcPct val="0"/>
              </a:spcAft>
            </a:pPr>
            <a:endParaRPr lang="en-US" sz="189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2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0F73DE21-B1A9-492E-A7C8-C78E9C47A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280" y="1466467"/>
            <a:ext cx="3301501" cy="1858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3A4998-35E2-4A2B-B3AA-CFD37A74DCB5}"/>
              </a:ext>
            </a:extLst>
          </p:cNvPr>
          <p:cNvSpPr txBox="1"/>
          <p:nvPr/>
        </p:nvSpPr>
        <p:spPr>
          <a:xfrm>
            <a:off x="7341641" y="1253152"/>
            <a:ext cx="3587391" cy="1745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34">
                <a:solidFill>
                  <a:srgbClr val="1A1A1A"/>
                </a:solidFill>
              </a:rPr>
              <a:t>1 RU = 1 </a:t>
            </a:r>
            <a:r>
              <a:rPr lang="en-US" sz="1134" err="1">
                <a:solidFill>
                  <a:srgbClr val="1A1A1A"/>
                </a:solidFill>
              </a:rPr>
              <a:t>lectura</a:t>
            </a:r>
            <a:r>
              <a:rPr lang="en-US" sz="1134">
                <a:solidFill>
                  <a:srgbClr val="1A1A1A"/>
                </a:solidFill>
              </a:rPr>
              <a:t> de </a:t>
            </a:r>
            <a:r>
              <a:rPr lang="en-US" sz="1134" err="1">
                <a:solidFill>
                  <a:srgbClr val="1A1A1A"/>
                </a:solidFill>
              </a:rPr>
              <a:t>documento</a:t>
            </a:r>
            <a:r>
              <a:rPr lang="en-US" sz="1134">
                <a:solidFill>
                  <a:srgbClr val="1A1A1A"/>
                </a:solidFill>
              </a:rPr>
              <a:t> de 1 KB</a:t>
            </a:r>
            <a:endParaRPr lang="en-US" sz="1134">
              <a:solidFill>
                <a:srgbClr val="1A1A1A"/>
              </a:solidFill>
              <a:cs typeface="Segoe UI"/>
            </a:endParaRPr>
          </a:p>
        </p:txBody>
      </p:sp>
      <p:pic>
        <p:nvPicPr>
          <p:cNvPr id="19" name="Picture 1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DC76247-703F-4EDF-BD3D-ED55F9128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518" y="1088750"/>
            <a:ext cx="7198718" cy="289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3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45023B-E2E3-4316-96A3-99600FB5E6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156" y="1752480"/>
            <a:ext cx="4547240" cy="3024739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324006" indent="-324006">
              <a:buFont typeface="Arial" panose="05000000000000000000" pitchFamily="2" charset="2"/>
              <a:buChar char="•"/>
            </a:pPr>
            <a:r>
              <a:rPr lang="en-US" err="1">
                <a:cs typeface="Segoe UI Semilight"/>
              </a:rPr>
              <a:t>Arquitecturas</a:t>
            </a:r>
            <a:r>
              <a:rPr lang="en-US">
                <a:cs typeface="Segoe UI Semilight"/>
              </a:rPr>
              <a:t> de Alta </a:t>
            </a:r>
            <a:r>
              <a:rPr lang="en-US" err="1">
                <a:cs typeface="Segoe UI Semilight"/>
              </a:rPr>
              <a:t>Disponibilidad</a:t>
            </a:r>
            <a:r>
              <a:rPr lang="en-US">
                <a:cs typeface="Segoe UI Semilight"/>
              </a:rPr>
              <a:t>.</a:t>
            </a:r>
            <a:endParaRPr lang="en-US"/>
          </a:p>
          <a:p>
            <a:pPr marL="324006" indent="-324006">
              <a:buFont typeface="Arial" panose="05000000000000000000" pitchFamily="2" charset="2"/>
              <a:buChar char="•"/>
            </a:pPr>
            <a:r>
              <a:rPr lang="en-US" err="1">
                <a:cs typeface="Segoe UI Semilight"/>
              </a:rPr>
              <a:t>Replicación</a:t>
            </a:r>
            <a:r>
              <a:rPr lang="en-US">
                <a:cs typeface="Segoe UI Semilight"/>
              </a:rPr>
              <a:t> y </a:t>
            </a:r>
            <a:r>
              <a:rPr lang="en-US" err="1">
                <a:cs typeface="Segoe UI Semilight"/>
              </a:rPr>
              <a:t>Conmutación</a:t>
            </a:r>
            <a:r>
              <a:rPr lang="en-US">
                <a:cs typeface="Segoe UI Semilight"/>
              </a:rPr>
              <a:t>.</a:t>
            </a:r>
            <a:endParaRPr lang="en-US"/>
          </a:p>
          <a:p>
            <a:pPr marL="324006" indent="-324006">
              <a:buFont typeface="Arial" panose="05000000000000000000" pitchFamily="2" charset="2"/>
              <a:buChar char="•"/>
            </a:pPr>
            <a:r>
              <a:rPr lang="en-US">
                <a:cs typeface="Segoe UI Semilight"/>
              </a:rPr>
              <a:t>Administración </a:t>
            </a:r>
            <a:r>
              <a:rPr lang="en-US" err="1">
                <a:cs typeface="Segoe UI Semilight"/>
              </a:rPr>
              <a:t>automática</a:t>
            </a:r>
            <a:r>
              <a:rPr lang="en-US">
                <a:cs typeface="Segoe UI Semilight"/>
              </a:rPr>
              <a:t> de </a:t>
            </a:r>
            <a:r>
              <a:rPr lang="en-US" err="1">
                <a:cs typeface="Segoe UI Semilight"/>
              </a:rPr>
              <a:t>índices</a:t>
            </a:r>
            <a:r>
              <a:rPr lang="en-US">
                <a:cs typeface="Segoe UI Semilight"/>
              </a:rPr>
              <a:t>.</a:t>
            </a:r>
            <a:endParaRPr lang="en-US" err="1"/>
          </a:p>
          <a:p>
            <a:pPr marL="324006" indent="-324006">
              <a:buFont typeface="Arial" panose="05000000000000000000" pitchFamily="2" charset="2"/>
              <a:buChar char="•"/>
            </a:pPr>
            <a:r>
              <a:rPr lang="en-US">
                <a:cs typeface="Segoe UI Semilight"/>
              </a:rPr>
              <a:t>Seguridad.</a:t>
            </a:r>
            <a:endParaRPr lang="en-US"/>
          </a:p>
          <a:p>
            <a:pPr marL="324006" indent="-324006">
              <a:buFont typeface="Arial" panose="05000000000000000000" pitchFamily="2" charset="2"/>
              <a:buChar char="•"/>
            </a:pPr>
            <a:r>
              <a:rPr lang="en-US" err="1">
                <a:cs typeface="Segoe UI Semilight"/>
              </a:rPr>
              <a:t>Datos</a:t>
            </a:r>
            <a:r>
              <a:rPr lang="en-US">
                <a:cs typeface="Segoe UI Semilight"/>
              </a:rPr>
              <a:t> con </a:t>
            </a:r>
            <a:r>
              <a:rPr lang="en-US" err="1">
                <a:cs typeface="Segoe UI Semilight"/>
              </a:rPr>
              <a:t>Expiración</a:t>
            </a:r>
            <a:r>
              <a:rPr lang="en-US">
                <a:cs typeface="Segoe UI Semilight"/>
              </a:rPr>
              <a:t> </a:t>
            </a:r>
            <a:r>
              <a:rPr lang="en-US" err="1">
                <a:cs typeface="Segoe UI Semilight"/>
              </a:rPr>
              <a:t>Automática</a:t>
            </a:r>
            <a:r>
              <a:rPr lang="en-US">
                <a:cs typeface="Segoe UI Semilight"/>
              </a:rPr>
              <a:t>.</a:t>
            </a:r>
          </a:p>
          <a:p>
            <a:pPr marL="324006" indent="-324006">
              <a:buFont typeface="Arial" panose="05000000000000000000" pitchFamily="2" charset="2"/>
              <a:buChar char="•"/>
            </a:pPr>
            <a:r>
              <a:rPr lang="en-US" err="1">
                <a:cs typeface="Segoe UI Semilight"/>
              </a:rPr>
              <a:t>Asignar</a:t>
            </a:r>
            <a:r>
              <a:rPr lang="en-US">
                <a:cs typeface="Segoe UI Semilight"/>
              </a:rPr>
              <a:t> </a:t>
            </a:r>
            <a:r>
              <a:rPr lang="en-US" err="1">
                <a:cs typeface="Segoe UI Semilight"/>
              </a:rPr>
              <a:t>recursos</a:t>
            </a:r>
            <a:r>
              <a:rPr lang="en-US">
                <a:cs typeface="Segoe UI Semilight"/>
              </a:rPr>
              <a:t> </a:t>
            </a:r>
            <a:r>
              <a:rPr lang="en-US" err="1">
                <a:cs typeface="Segoe UI Semilight"/>
              </a:rPr>
              <a:t>según</a:t>
            </a:r>
            <a:r>
              <a:rPr lang="en-US">
                <a:cs typeface="Segoe UI Semilight"/>
              </a:rPr>
              <a:t> </a:t>
            </a:r>
            <a:r>
              <a:rPr lang="en-US" err="1">
                <a:cs typeface="Segoe UI Semilight"/>
              </a:rPr>
              <a:t>demanda</a:t>
            </a:r>
            <a:r>
              <a:rPr lang="en-US">
                <a:cs typeface="Segoe UI Semilight"/>
              </a:rPr>
              <a:t>. </a:t>
            </a:r>
            <a:endParaRPr lang="en-US"/>
          </a:p>
          <a:p>
            <a:pPr marL="324006" indent="-324006">
              <a:buFont typeface="Arial" panose="05000000000000000000" pitchFamily="2" charset="2"/>
              <a:buChar char="•"/>
            </a:pPr>
            <a:r>
              <a:rPr lang="en-US" err="1">
                <a:cs typeface="Segoe UI"/>
              </a:rPr>
              <a:t>Preparada</a:t>
            </a:r>
            <a:r>
              <a:rPr lang="en-US">
                <a:cs typeface="Segoe UI"/>
              </a:rPr>
              <a:t> para </a:t>
            </a:r>
            <a:r>
              <a:rPr lang="en-US" err="1">
                <a:cs typeface="Segoe UI"/>
              </a:rPr>
              <a:t>análisis</a:t>
            </a:r>
            <a:r>
              <a:rPr lang="en-US">
                <a:cs typeface="Segoe UI"/>
              </a:rPr>
              <a:t>. </a:t>
            </a:r>
            <a:endParaRPr lang="en-US" err="1"/>
          </a:p>
          <a:p>
            <a:pPr marL="324006" indent="-324006">
              <a:buFont typeface="Arial" panose="05000000000000000000" pitchFamily="2" charset="2"/>
              <a:buChar char="•"/>
            </a:pPr>
            <a:r>
              <a:rPr lang="en-US" err="1">
                <a:cs typeface="Segoe UI"/>
              </a:rPr>
              <a:t>Fácil</a:t>
            </a:r>
            <a:r>
              <a:rPr lang="en-US">
                <a:cs typeface="Segoe UI"/>
              </a:rPr>
              <a:t> </a:t>
            </a:r>
            <a:r>
              <a:rPr lang="en-US" err="1">
                <a:cs typeface="Segoe UI"/>
              </a:rPr>
              <a:t>integración</a:t>
            </a:r>
            <a:r>
              <a:rPr lang="en-US">
                <a:cs typeface="Segoe UI"/>
              </a:rPr>
              <a:t> con </a:t>
            </a:r>
            <a:r>
              <a:rPr lang="en-US" err="1">
                <a:cs typeface="Segoe UI"/>
              </a:rPr>
              <a:t>arquitecturas</a:t>
            </a:r>
            <a:r>
              <a:rPr lang="en-US">
                <a:cs typeface="Segoe UI"/>
              </a:rPr>
              <a:t> </a:t>
            </a:r>
            <a:r>
              <a:rPr lang="en-US" err="1">
                <a:cs typeface="Segoe UI"/>
              </a:rPr>
              <a:t>orientadas</a:t>
            </a:r>
            <a:r>
              <a:rPr lang="en-US">
                <a:cs typeface="Segoe UI"/>
              </a:rPr>
              <a:t> a </a:t>
            </a:r>
            <a:r>
              <a:rPr lang="en-US" err="1">
                <a:cs typeface="Segoe UI"/>
              </a:rPr>
              <a:t>eventos</a:t>
            </a:r>
            <a:r>
              <a:rPr lang="en-US">
                <a:cs typeface="Segoe UI"/>
              </a:rPr>
              <a:t>.</a:t>
            </a:r>
            <a:endParaRPr lang="en-US"/>
          </a:p>
        </p:txBody>
      </p:sp>
      <p:pic>
        <p:nvPicPr>
          <p:cNvPr id="15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34BA0C-6DD9-4697-8DFB-AFE499A5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240" y="642503"/>
            <a:ext cx="4619772" cy="3278647"/>
          </a:xfrm>
          <a:prstGeom prst="rect">
            <a:avLst/>
          </a:prstGeom>
        </p:spPr>
      </p:pic>
      <p:pic>
        <p:nvPicPr>
          <p:cNvPr id="19" name="Picture 19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8EE11D30-47B6-4C9B-9724-E07749542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24" y="3053739"/>
            <a:ext cx="2389591" cy="2783933"/>
          </a:xfrm>
          <a:prstGeom prst="rect">
            <a:avLst/>
          </a:prstGeom>
        </p:spPr>
      </p:pic>
      <p:pic>
        <p:nvPicPr>
          <p:cNvPr id="25" name="Picture 2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DEC5539-41C7-4364-BBAD-5475F7B0A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9598" y="347557"/>
            <a:ext cx="2592070" cy="1486120"/>
          </a:xfrm>
          <a:prstGeom prst="rect">
            <a:avLst/>
          </a:prstGeom>
        </p:spPr>
      </p:pic>
      <p:pic>
        <p:nvPicPr>
          <p:cNvPr id="21" name="Picture 2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EAB472E-3572-4CCE-B0AB-5EF7951C2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4240" y="4134226"/>
            <a:ext cx="2592070" cy="1737701"/>
          </a:xfrm>
          <a:prstGeom prst="rect">
            <a:avLst/>
          </a:prstGeom>
        </p:spPr>
      </p:pic>
      <p:sp>
        <p:nvSpPr>
          <p:cNvPr id="14" name="Title 16">
            <a:extLst>
              <a:ext uri="{FF2B5EF4-FFF2-40B4-BE49-F238E27FC236}">
                <a16:creationId xmlns:a16="http://schemas.microsoft.com/office/drawing/2014/main" id="{696C8FA3-4857-6B44-9255-964FB9DF3F2F}"/>
              </a:ext>
            </a:extLst>
          </p:cNvPr>
          <p:cNvSpPr txBox="1">
            <a:spLocks/>
          </p:cNvSpPr>
          <p:nvPr/>
        </p:nvSpPr>
        <p:spPr bwMode="white">
          <a:xfrm>
            <a:off x="555943" y="278380"/>
            <a:ext cx="10411481" cy="67710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57602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2" b="0" kern="1200" spc="-46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4400" dirty="0" err="1">
                <a:solidFill>
                  <a:schemeClr val="accent1"/>
                </a:solidFill>
                <a:cs typeface="Segoe UI"/>
              </a:rPr>
              <a:t>Beneficios</a:t>
            </a:r>
            <a:endParaRPr lang="en-US" sz="4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37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4503" y="285538"/>
            <a:ext cx="10411481" cy="523477"/>
          </a:xfrm>
        </p:spPr>
        <p:txBody>
          <a:bodyPr/>
          <a:lstStyle/>
          <a:p>
            <a:r>
              <a:rPr lang="en-US" dirty="0" err="1"/>
              <a:t>Lidiar</a:t>
            </a:r>
            <a:r>
              <a:rPr lang="en-US" dirty="0"/>
              <a:t> con un </a:t>
            </a:r>
            <a:r>
              <a:rPr lang="en-US" dirty="0" err="1"/>
              <a:t>mundo</a:t>
            </a:r>
            <a:r>
              <a:rPr lang="en-US" dirty="0"/>
              <a:t> NoSQL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5939" y="1196519"/>
            <a:ext cx="6059600" cy="290849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1890" err="1">
                <a:latin typeface="Segoe UI"/>
                <a:cs typeface="Segoe UI"/>
              </a:rPr>
              <a:t>Modelado</a:t>
            </a:r>
            <a:r>
              <a:rPr lang="en-US" sz="1890">
                <a:latin typeface="Segoe UI"/>
                <a:cs typeface="Segoe UI"/>
              </a:rPr>
              <a:t> de Datos y Patrones</a:t>
            </a:r>
            <a:endParaRPr lang="en-US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090C2-E987-4E75-B797-C728731FCB37}"/>
              </a:ext>
            </a:extLst>
          </p:cNvPr>
          <p:cNvSpPr txBox="1"/>
          <p:nvPr/>
        </p:nvSpPr>
        <p:spPr>
          <a:xfrm>
            <a:off x="641753" y="1737577"/>
            <a:ext cx="4127405" cy="8725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62003" indent="-162003">
              <a:buFont typeface="Arial" panose="020B0604020202020204" pitchFamily="34" charset="0"/>
              <a:buChar char="•"/>
            </a:pPr>
            <a:r>
              <a:rPr lang="en-US" sz="1890">
                <a:latin typeface="Segoe UI Semilight"/>
                <a:cs typeface="Segoe UI Semilight"/>
              </a:rPr>
              <a:t>Datos Embebidos.</a:t>
            </a:r>
            <a:endParaRPr lang="en-US" sz="1890">
              <a:cs typeface="Segoe UI"/>
            </a:endParaRPr>
          </a:p>
          <a:p>
            <a:pPr marL="162003" indent="-162003">
              <a:buFont typeface="Arial" panose="020B0604020202020204" pitchFamily="34" charset="0"/>
              <a:buChar char="•"/>
            </a:pPr>
            <a:r>
              <a:rPr lang="en-US" sz="1890">
                <a:latin typeface="Segoe UI Semilight"/>
                <a:cs typeface="Segoe UI Semilight"/>
              </a:rPr>
              <a:t>Datos Referenciados.</a:t>
            </a:r>
          </a:p>
          <a:p>
            <a:pPr marL="162003" indent="-162003">
              <a:buFont typeface="Arial" panose="020B0604020202020204" pitchFamily="34" charset="0"/>
              <a:buChar char="•"/>
            </a:pPr>
            <a:r>
              <a:rPr lang="en-US" sz="1890">
                <a:latin typeface="Segoe UI Semilight"/>
                <a:cs typeface="Segoe UI Semilight"/>
              </a:rPr>
              <a:t>Datos Híbridos.</a:t>
            </a:r>
          </a:p>
        </p:txBody>
      </p:sp>
      <p:pic>
        <p:nvPicPr>
          <p:cNvPr id="3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55E53B0-8642-4E3D-90E8-428BAEE9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563" y="893124"/>
            <a:ext cx="4651950" cy="50715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B77514B-5668-4164-BCA9-76A65D414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260" y="547276"/>
            <a:ext cx="3133475" cy="50589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531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5939" y="1196519"/>
            <a:ext cx="1548890" cy="290849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1890" dirty="0" err="1">
                <a:latin typeface="Segoe UI"/>
                <a:cs typeface="Segoe UI"/>
              </a:rPr>
              <a:t>Consultas</a:t>
            </a:r>
            <a:endParaRPr lang="en-US" sz="1890" dirty="0">
              <a:latin typeface="Segoe UI"/>
              <a:cs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090C2-E987-4E75-B797-C728731FCB37}"/>
              </a:ext>
            </a:extLst>
          </p:cNvPr>
          <p:cNvSpPr txBox="1"/>
          <p:nvPr/>
        </p:nvSpPr>
        <p:spPr>
          <a:xfrm>
            <a:off x="641754" y="1737577"/>
            <a:ext cx="3608567" cy="11633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62003" indent="-162003">
              <a:buFont typeface="Arial"/>
              <a:buChar char="•"/>
            </a:pPr>
            <a:r>
              <a:rPr lang="en-US" sz="1890">
                <a:latin typeface="Segoe UI"/>
                <a:cs typeface="Segoe UI Semilight"/>
              </a:rPr>
              <a:t>Optimización.</a:t>
            </a:r>
            <a:endParaRPr lang="en-US" sz="1890">
              <a:latin typeface="Segoe UI"/>
              <a:cs typeface="Segoe UI"/>
            </a:endParaRPr>
          </a:p>
          <a:p>
            <a:pPr marL="162003" indent="-162003">
              <a:buFont typeface="Arial"/>
              <a:buChar char="•"/>
            </a:pPr>
            <a:r>
              <a:rPr lang="en-US" sz="1890" err="1">
                <a:latin typeface="Segoe UI"/>
                <a:cs typeface="Segoe UI Semilight"/>
              </a:rPr>
              <a:t>Filtrado</a:t>
            </a:r>
            <a:r>
              <a:rPr lang="en-US" sz="1890">
                <a:latin typeface="Segoe UI"/>
                <a:cs typeface="Segoe UI Semilight"/>
              </a:rPr>
              <a:t>.</a:t>
            </a:r>
          </a:p>
          <a:p>
            <a:pPr marL="162003" indent="-162003">
              <a:buFont typeface="Arial"/>
              <a:buChar char="•"/>
            </a:pPr>
            <a:r>
              <a:rPr lang="en-US" sz="1890" err="1">
                <a:latin typeface="Segoe UI"/>
                <a:cs typeface="Segoe UI Semilight"/>
              </a:rPr>
              <a:t>Proyección</a:t>
            </a:r>
            <a:r>
              <a:rPr lang="en-US" sz="1890">
                <a:latin typeface="Segoe UI"/>
                <a:cs typeface="Segoe UI Semilight"/>
              </a:rPr>
              <a:t>.</a:t>
            </a:r>
          </a:p>
          <a:p>
            <a:pPr marL="162003" indent="-162003">
              <a:buFont typeface="Arial"/>
              <a:buChar char="•"/>
            </a:pPr>
            <a:r>
              <a:rPr lang="en-US" sz="1890">
                <a:latin typeface="Segoe UI"/>
                <a:cs typeface="Segoe UI Semilight"/>
              </a:rPr>
              <a:t>JOIN intra </a:t>
            </a:r>
            <a:r>
              <a:rPr lang="en-US" sz="1890" err="1">
                <a:latin typeface="Segoe UI"/>
                <a:cs typeface="Segoe UI Semilight"/>
              </a:rPr>
              <a:t>documento</a:t>
            </a:r>
            <a:r>
              <a:rPr lang="en-US" sz="1890">
                <a:latin typeface="Segoe UI"/>
                <a:cs typeface="Segoe UI Semilight"/>
              </a:rPr>
              <a:t>.</a:t>
            </a:r>
          </a:p>
        </p:txBody>
      </p:sp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83F20CF-B774-4094-8FE2-044B47149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222" y="361607"/>
            <a:ext cx="7801254" cy="5487736"/>
          </a:xfrm>
          <a:prstGeom prst="rect">
            <a:avLst/>
          </a:prstGeom>
        </p:spPr>
      </p:pic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F3CD091-3871-40FC-8C82-D9D7CFED1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701" y="355347"/>
            <a:ext cx="7801254" cy="5493997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F4AE0D4-0378-4F2A-8F0A-39BAB9627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4700" y="349086"/>
            <a:ext cx="7851341" cy="5500258"/>
          </a:xfrm>
          <a:prstGeom prst="rect">
            <a:avLst/>
          </a:prstGeom>
        </p:spPr>
      </p:pic>
      <p:pic>
        <p:nvPicPr>
          <p:cNvPr id="10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92D7726-4045-4E01-A8B1-2BD32EACB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701" y="349086"/>
            <a:ext cx="7845081" cy="5500258"/>
          </a:xfrm>
          <a:prstGeom prst="rect">
            <a:avLst/>
          </a:prstGeom>
        </p:spPr>
      </p:pic>
      <p:pic>
        <p:nvPicPr>
          <p:cNvPr id="13" name="Picture 1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1E12E8D-8D4D-4396-85DC-010D63262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7222" y="342825"/>
            <a:ext cx="7845081" cy="5506519"/>
          </a:xfrm>
          <a:prstGeom prst="rect">
            <a:avLst/>
          </a:prstGeom>
        </p:spPr>
      </p:pic>
      <p:pic>
        <p:nvPicPr>
          <p:cNvPr id="15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1689EF0-3BAE-41CA-A2D0-805C4EB8CB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0960" y="364825"/>
            <a:ext cx="7794994" cy="547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SS_SQLSaturdayMexico2019_plantilla.potx" id="{9C1A896D-B1E0-4894-847A-D332A59A0EA9}" vid="{590B4836-9C3D-422C-9194-84A3CEC455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SQLSatOslo 2016</Template>
  <TotalTime>76</TotalTime>
  <Words>383</Words>
  <Application>Microsoft Macintosh PowerPoint</Application>
  <PresentationFormat>Custom</PresentationFormat>
  <Paragraphs>77</Paragraphs>
  <Slides>13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Courier New</vt:lpstr>
      <vt:lpstr>Segoe UI</vt:lpstr>
      <vt:lpstr>Segoe UI Semilight</vt:lpstr>
      <vt:lpstr>Wingdings</vt:lpstr>
      <vt:lpstr>SQLSatOslo 2016</vt:lpstr>
      <vt:lpstr>Image</vt:lpstr>
      <vt:lpstr>Desarrollo de aplicaciones a escala planetaria en Azure Cosmos DB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Lidiar con un mundo NoSQL</vt:lpstr>
      <vt:lpstr>PowerPoint Presentation</vt:lpstr>
      <vt:lpstr>DEMO 1  Configuración de la Replicación y de Multi Master </vt:lpstr>
      <vt:lpstr>DEMO 2  Detección de Cambios a nivel de registro.  </vt:lpstr>
      <vt:lpstr>DEMO 3  Cosmos DB en el mundo de la Facturación Electrónica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aplicaciones a escala planetaria en Azure Cosmos DB</dc:title>
  <dc:creator>Hassan Arteaga</dc:creator>
  <cp:lastModifiedBy>Hassan Arteaga</cp:lastModifiedBy>
  <cp:revision>7</cp:revision>
  <dcterms:created xsi:type="dcterms:W3CDTF">2019-06-04T23:31:58Z</dcterms:created>
  <dcterms:modified xsi:type="dcterms:W3CDTF">2019-06-05T00:48:03Z</dcterms:modified>
</cp:coreProperties>
</file>